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notesMasterIdLst>
    <p:notesMasterId r:id="rId36"/>
  </p:notesMasterIdLst>
  <p:handoutMasterIdLst>
    <p:handoutMasterId r:id="rId37"/>
  </p:handoutMasterIdLst>
  <p:sldIdLst>
    <p:sldId id="256" r:id="rId2"/>
    <p:sldId id="271" r:id="rId3"/>
    <p:sldId id="290" r:id="rId4"/>
    <p:sldId id="292" r:id="rId5"/>
    <p:sldId id="291" r:id="rId6"/>
    <p:sldId id="294" r:id="rId7"/>
    <p:sldId id="295" r:id="rId8"/>
    <p:sldId id="296" r:id="rId9"/>
    <p:sldId id="280" r:id="rId10"/>
    <p:sldId id="263" r:id="rId11"/>
    <p:sldId id="265" r:id="rId12"/>
    <p:sldId id="266" r:id="rId13"/>
    <p:sldId id="293" r:id="rId14"/>
    <p:sldId id="267" r:id="rId15"/>
    <p:sldId id="279" r:id="rId16"/>
    <p:sldId id="274" r:id="rId17"/>
    <p:sldId id="275" r:id="rId18"/>
    <p:sldId id="297" r:id="rId19"/>
    <p:sldId id="278" r:id="rId20"/>
    <p:sldId id="268" r:id="rId21"/>
    <p:sldId id="269" r:id="rId22"/>
    <p:sldId id="257" r:id="rId23"/>
    <p:sldId id="258" r:id="rId24"/>
    <p:sldId id="259" r:id="rId25"/>
    <p:sldId id="262" r:id="rId26"/>
    <p:sldId id="288" r:id="rId27"/>
    <p:sldId id="260" r:id="rId28"/>
    <p:sldId id="281" r:id="rId29"/>
    <p:sldId id="287" r:id="rId30"/>
    <p:sldId id="286" r:id="rId31"/>
    <p:sldId id="282" r:id="rId32"/>
    <p:sldId id="283" r:id="rId33"/>
    <p:sldId id="284" r:id="rId34"/>
    <p:sldId id="289" r:id="rId3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dei Gábor" initials="EG" lastIdx="1" clrIdx="0">
    <p:extLst>
      <p:ext uri="{19B8F6BF-5375-455C-9EA6-DF929625EA0E}">
        <p15:presenceInfo xmlns:p15="http://schemas.microsoft.com/office/powerpoint/2012/main" userId="Erdei Gáb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E75"/>
    <a:srgbClr val="12826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000FD-41F9-43F0-AC84-9E75DADF49FF}" v="227" dt="2024-01-30T08:20:15.690"/>
    <p1510:client id="{2E67AAE9-4CCD-418F-A513-5653D280DB98}" v="6" dt="2024-01-30T07:27:41.840"/>
    <p1510:client id="{B6DC0E25-6643-427A-8123-080530979C73}" v="824" dt="2024-01-31T08:47:22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4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8CA36-34CC-4240-9290-1B1DED07A74E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84AE1-729E-40D9-B762-C7AB639339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852313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9CEBC-ED95-4802-B483-F25741A63895}" type="datetimeFigureOut">
              <a:rPr lang="hu-HU" smtClean="0"/>
              <a:t>2024. 03. 13.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69FC1-AD8F-4296-BE95-CB4D9D1D8FD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8218050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Élőfej hely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806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7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5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8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4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7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2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0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4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2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4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2552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.wikipedia.org/wiki/XAMPP%202024_02_15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skolcigombasz.hu/fajlistank.php?PPE_SID=&amp;action=showKind&amp;langOrder=la&amp;caller=kindList&amp;kindId=483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sket#/media/File:Edible_fungi_in_basket_2012_G1.jpg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8.png"/><Relationship Id="rId7" Type="http://schemas.openxmlformats.org/officeDocument/2006/relationships/hyperlink" Target="https://hu.wikipedia.org/wiki/F%C3%A1jl:Weizenbier.jpg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hu.wikipedia.org/wiki/%C3%89ticsiga#/media/F%C3%A1jl:Helix_pomatia_(Dourbes).jpg" TargetMode="External"/><Relationship Id="rId4" Type="http://schemas.openxmlformats.org/officeDocument/2006/relationships/hyperlink" Target="https://en.wikipedia.org/wiki/Basket#/media/File:Contemporary_bamboo_baskets_of_Bangladesh_(01).jp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3475893" y="3086101"/>
            <a:ext cx="5240214" cy="26831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Wingdings" panose="05000000000000000000" pitchFamily="2" charset="2"/>
              <a:buChar char="§"/>
            </a:pPr>
            <a:r>
              <a:rPr lang="hu-HU" dirty="0" smtClean="0"/>
              <a:t>Készítették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 err="1" smtClean="0"/>
              <a:t>Tán</a:t>
            </a:r>
            <a:r>
              <a:rPr lang="en-US" dirty="0" smtClean="0"/>
              <a:t> </a:t>
            </a:r>
            <a:r>
              <a:rPr lang="en-US" dirty="0" err="1"/>
              <a:t>Gergő</a:t>
            </a:r>
            <a:r>
              <a:rPr lang="en-US" dirty="0"/>
              <a:t> (Frontend)</a:t>
            </a:r>
            <a:endParaRPr lang="en-US" u="sng" dirty="0"/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 err="1"/>
              <a:t>Klubert</a:t>
            </a:r>
            <a:r>
              <a:rPr lang="en-US" dirty="0"/>
              <a:t> </a:t>
            </a:r>
            <a:r>
              <a:rPr lang="en-US" dirty="0" err="1"/>
              <a:t>Bálint</a:t>
            </a:r>
            <a:r>
              <a:rPr lang="en-US" dirty="0"/>
              <a:t> (Backend)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/>
              <a:t>Erdei Gábor </a:t>
            </a:r>
            <a:r>
              <a:rPr lang="en-US" dirty="0" smtClean="0"/>
              <a:t>(</a:t>
            </a:r>
            <a:r>
              <a:rPr lang="hu-HU" dirty="0" smtClean="0"/>
              <a:t> </a:t>
            </a:r>
            <a:r>
              <a:rPr lang="en-US" dirty="0" smtClean="0"/>
              <a:t>Adatbázis</a:t>
            </a:r>
            <a:r>
              <a:rPr lang="hu-HU" dirty="0" smtClean="0"/>
              <a:t> </a:t>
            </a:r>
            <a:r>
              <a:rPr lang="en-US" dirty="0" smtClean="0"/>
              <a:t>) </a:t>
            </a:r>
            <a:endParaRPr lang="en-US" dirty="0"/>
          </a:p>
          <a:p>
            <a:pPr indent="-228600" algn="l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4572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AD8156DD-C6DD-4D75-AC4D-466A6F03F08D}" type="slidenum">
              <a:rPr lang="en-US" sz="15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5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2790092" y="1055077"/>
            <a:ext cx="6611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000" dirty="0" smtClean="0">
                <a:latin typeface="+mj-lt"/>
                <a:cs typeface="Times New Roman" panose="02020603050405020304" pitchFamily="18" charset="0"/>
              </a:rPr>
              <a:t>MushroomTour</a:t>
            </a:r>
            <a:endParaRPr lang="hu-HU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38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Webapp</a:t>
            </a:r>
            <a:endParaRPr lang="hu-H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10</a:t>
            </a:fld>
            <a:endParaRPr lang="hu-HU"/>
          </a:p>
        </p:txBody>
      </p:sp>
      <p:sp>
        <p:nvSpPr>
          <p:cNvPr id="5" name="Szövegdoboz 4"/>
          <p:cNvSpPr txBox="1"/>
          <p:nvPr/>
        </p:nvSpPr>
        <p:spPr>
          <a:xfrm>
            <a:off x="1341386" y="1776475"/>
            <a:ext cx="5436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Munkám kezdeteként a különböző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aloldalakról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egy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templatet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készítettem Bálint segítségével. Itt már megformálódott egy kép a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design-ról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viszont folyamatos munkám során szembe jöttek újabb ötletek és problémák.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problémákat megoldván az új ötleteket implementáltam.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6988030" y="4706224"/>
            <a:ext cx="3900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téma illetve a cél adott, egy egyszerű, letisztult, információgazdag weboldal létrehozása, a kezdő illetve haladó gombásztársak számára.</a:t>
            </a:r>
          </a:p>
        </p:txBody>
      </p:sp>
    </p:spTree>
    <p:extLst>
      <p:ext uri="{BB962C8B-B14F-4D97-AF65-F5344CB8AC3E}">
        <p14:creationId xmlns:p14="http://schemas.microsoft.com/office/powerpoint/2010/main" val="9291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1017911" y="487443"/>
            <a:ext cx="46307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weboldal fejlesztése során a legismertebb programozási nyelveket választottam (HTML 5, CSS 3) hiszen ezekben van a legnagyobb tapasztalatom.</a:t>
            </a:r>
          </a:p>
          <a:p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Ezeken felül használtam még a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Bootstrap-et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könnyebb pozícionálás és </a:t>
            </a:r>
            <a:r>
              <a:rPr lang="hu-H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reszponzivitás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kialakítás érdekében.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519" y="487443"/>
            <a:ext cx="1247952" cy="2095238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358855" y="4093828"/>
            <a:ext cx="4077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Továbbmenőleg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fejlesztés során használni fogom az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keretrendszert és a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Javascriptet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különböző animációk létrehozására.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82" y="487442"/>
            <a:ext cx="2826315" cy="2095238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26" y="3351149"/>
            <a:ext cx="2976766" cy="2095238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349" y="1172864"/>
            <a:ext cx="776556" cy="875925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58" y="3512672"/>
            <a:ext cx="1589012" cy="1589012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86" y="3512672"/>
            <a:ext cx="1519572" cy="1519572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71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79" y="3397416"/>
            <a:ext cx="6152149" cy="3460584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12</a:t>
            </a:fld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7" y="487443"/>
            <a:ext cx="5390227" cy="303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4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991FC2-473D-CA23-457E-576E4E97E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097" y="164592"/>
            <a:ext cx="2784510" cy="804129"/>
          </a:xfrm>
        </p:spPr>
        <p:txBody>
          <a:bodyPr/>
          <a:lstStyle/>
          <a:p>
            <a:r>
              <a:rPr lang="hu-HU" dirty="0">
                <a:cs typeface="Calibri Light"/>
              </a:rPr>
              <a:t>Kódrészletek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1E25C18-108E-E8B2-07B0-29E2700F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13</a:t>
            </a:fld>
            <a:endParaRPr lang="hu-HU"/>
          </a:p>
        </p:txBody>
      </p:sp>
      <p:pic>
        <p:nvPicPr>
          <p:cNvPr id="7" name="Kép 6" descr="A képen szöveg, képernyőkép, szoftver, képernyő látható&#10;&#10;Automatikusan generált leírás">
            <a:extLst>
              <a:ext uri="{FF2B5EF4-FFF2-40B4-BE49-F238E27FC236}">
                <a16:creationId xmlns:a16="http://schemas.microsoft.com/office/drawing/2014/main" id="{FDAD73A9-8909-9E06-FD64-344981FE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98" y="1461233"/>
            <a:ext cx="8840176" cy="5357690"/>
          </a:xfrm>
          <a:prstGeom prst="rect">
            <a:avLst/>
          </a:prstGeom>
        </p:spPr>
      </p:pic>
      <p:pic>
        <p:nvPicPr>
          <p:cNvPr id="13" name="Kép 12" descr="A képen szöveg, képernyőkép, szoftver látható&#10;&#10;Automatikusan generált leírás">
            <a:extLst>
              <a:ext uri="{FF2B5EF4-FFF2-40B4-BE49-F238E27FC236}">
                <a16:creationId xmlns:a16="http://schemas.microsoft.com/office/drawing/2014/main" id="{FCBC3F59-BAA7-F6EA-172F-C8AEB19B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4" y="48846"/>
            <a:ext cx="2439067" cy="67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46" y="1914116"/>
            <a:ext cx="4471823" cy="4673698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3" y="3142687"/>
            <a:ext cx="5835136" cy="3445127"/>
          </a:xfrm>
          <a:prstGeom prst="rect">
            <a:avLst/>
          </a:prstGeom>
        </p:spPr>
      </p:pic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14</a:t>
            </a:fld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AF08218-E052-0F6B-0517-9696DAFE75C7}"/>
              </a:ext>
            </a:extLst>
          </p:cNvPr>
          <p:cNvSpPr txBox="1"/>
          <p:nvPr/>
        </p:nvSpPr>
        <p:spPr>
          <a:xfrm>
            <a:off x="7318962" y="479777"/>
            <a:ext cx="45306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3600" dirty="0">
                <a:cs typeface="Calibri"/>
              </a:rPr>
              <a:t>Jelenlegi megjelenések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7" y="479777"/>
            <a:ext cx="5755768" cy="24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Klubert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Bálint: Backend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05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78" y="1896351"/>
            <a:ext cx="3903229" cy="2095238"/>
          </a:xfrm>
          <a:prstGeom prst="rect">
            <a:avLst/>
          </a:prstGeom>
        </p:spPr>
      </p:pic>
      <p:sp>
        <p:nvSpPr>
          <p:cNvPr id="4" name="Cím 1"/>
          <p:cNvSpPr txBox="1">
            <a:spLocks/>
          </p:cNvSpPr>
          <p:nvPr/>
        </p:nvSpPr>
        <p:spPr>
          <a:xfrm>
            <a:off x="1393639" y="439089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Előzetes megbeszélések, használandó szoftver, bővítmények</a:t>
            </a:r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Express.js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Sequelize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Body-parser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u-HU">
                <a:latin typeface="Times New Roman" panose="02020603050405020304" pitchFamily="18" charset="0"/>
                <a:cs typeface="Times New Roman" panose="02020603050405020304" pitchFamily="18" charset="0"/>
              </a:rPr>
              <a:t>Express.static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Node.js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82" y="2009815"/>
            <a:ext cx="3121800" cy="19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88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3288323" y="0"/>
            <a:ext cx="8076834" cy="1046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Eddigi eredmények, további tervek</a:t>
            </a: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17</a:t>
            </a:fld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870438"/>
            <a:ext cx="3484435" cy="5987562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046284"/>
            <a:ext cx="6907457" cy="58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1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 txBox="1">
            <a:spLocks/>
          </p:cNvSpPr>
          <p:nvPr/>
        </p:nvSpPr>
        <p:spPr>
          <a:xfrm>
            <a:off x="3336421" y="0"/>
            <a:ext cx="8046686" cy="887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Eddigi eredmények, további tervek</a:t>
            </a:r>
          </a:p>
        </p:txBody>
      </p:sp>
      <p:sp>
        <p:nvSpPr>
          <p:cNvPr id="2" name="Dia számának hely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18</a:t>
            </a:fld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155" y="4536806"/>
            <a:ext cx="1848951" cy="232119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607" y="887291"/>
            <a:ext cx="5905499" cy="356235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07" y="887291"/>
            <a:ext cx="5188021" cy="48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Erdei Gábor: Adatbázis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593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83482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latin typeface="Times New Roman"/>
                <a:cs typeface="Times New Roman"/>
              </a:rPr>
              <a:t>A CSAPATUNK</a:t>
            </a:r>
            <a:endParaRPr lang="hu-HU" dirty="0"/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F0B40F6B-FF55-E1DE-7B18-0371D92994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764875"/>
              </p:ext>
            </p:extLst>
          </p:nvPr>
        </p:nvGraphicFramePr>
        <p:xfrm>
          <a:off x="1133929" y="2313214"/>
          <a:ext cx="2913660" cy="2830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660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283028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Tán Gergő 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 dirty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Frontend fejlesztése </a:t>
                      </a:r>
                      <a:r>
                        <a:rPr lang="hu-HU" sz="1800" b="0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Angular</a:t>
                      </a:r>
                      <a:r>
                        <a:rPr lang="hu-HU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keretrendszer alkalmazásával </a:t>
                      </a:r>
                      <a:endParaRPr lang="hu-HU" dirty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Design feladatok ellátása</a:t>
                      </a:r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2</a:t>
            </a:fld>
            <a:endParaRPr lang="hu-HU"/>
          </a:p>
        </p:txBody>
      </p:sp>
      <p:graphicFrame>
        <p:nvGraphicFramePr>
          <p:cNvPr id="10" name="Tartalom helye 6">
            <a:extLst>
              <a:ext uri="{FF2B5EF4-FFF2-40B4-BE49-F238E27FC236}">
                <a16:creationId xmlns:a16="http://schemas.microsoft.com/office/drawing/2014/main" id="{4509D8D7-C76F-0D4A-3BBD-0BADB888D7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242178"/>
              </p:ext>
            </p:extLst>
          </p:nvPr>
        </p:nvGraphicFramePr>
        <p:xfrm>
          <a:off x="4807857" y="2313214"/>
          <a:ext cx="2886445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6445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285750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Klubert</a:t>
                      </a:r>
                      <a:r>
                        <a:rPr lang="hu-HU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Bálint </a:t>
                      </a:r>
                      <a:endParaRPr lang="hu-HU" b="0" i="0" u="none" strike="noStrike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 dirty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None/>
                      </a:pPr>
                      <a:r>
                        <a:rPr lang="hu-HU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Backend fejlesztése </a:t>
                      </a:r>
                      <a:r>
                        <a:rPr lang="hu-HU" sz="1800" b="0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Node.Js</a:t>
                      </a:r>
                      <a:r>
                        <a:rPr lang="hu-HU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futtatókörnyezetben, Express.js keretrendszer alkalmazásával</a:t>
                      </a:r>
                      <a:endParaRPr lang="hu-HU" b="0" i="0" u="none" strike="noStrike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marL="285750" lvl="0" indent="-28575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None/>
                      </a:pPr>
                      <a:r>
                        <a:rPr lang="hu-HU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Csapatvezetői feladatok ellátása</a:t>
                      </a:r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  <p:graphicFrame>
        <p:nvGraphicFramePr>
          <p:cNvPr id="12" name="Tartalom helye 6">
            <a:extLst>
              <a:ext uri="{FF2B5EF4-FFF2-40B4-BE49-F238E27FC236}">
                <a16:creationId xmlns:a16="http://schemas.microsoft.com/office/drawing/2014/main" id="{A20B85AE-12DC-1A96-3DF5-E8567545DB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4987479"/>
              </p:ext>
            </p:extLst>
          </p:nvPr>
        </p:nvGraphicFramePr>
        <p:xfrm>
          <a:off x="8436428" y="2313214"/>
          <a:ext cx="2841087" cy="2839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087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283935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Erdei Gábor </a:t>
                      </a:r>
                      <a:endParaRPr lang="hu-HU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Adatbázis készítése az oldalhoz </a:t>
                      </a:r>
                      <a:r>
                        <a:rPr lang="hu-HU" sz="1800" b="0" i="0" u="none" strike="noStrike" noProof="0" dirty="0" err="1">
                          <a:latin typeface="Calibri"/>
                        </a:rPr>
                        <a:t>MySQL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alkalmazásával </a:t>
                      </a:r>
                      <a:endParaRPr lang="hu-HU" dirty="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Szakmai tapasztalat és vélemény nyújtása</a:t>
                      </a:r>
                      <a:endParaRPr lang="hu-HU" dirty="0"/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8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892174" y="107021"/>
            <a:ext cx="4093302" cy="624122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Felhasznált szoftverek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01671" y="1889433"/>
            <a:ext cx="10515600" cy="1501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800" dirty="0">
                <a:latin typeface="Times New Roman"/>
                <a:cs typeface="Times New Roman"/>
              </a:rPr>
              <a:t>Az adatbázis készítés során felhasznált </a:t>
            </a:r>
            <a:r>
              <a:rPr lang="hu-HU" sz="2800" dirty="0" smtClean="0">
                <a:latin typeface="Times New Roman"/>
                <a:cs typeface="Times New Roman"/>
              </a:rPr>
              <a:t> program </a:t>
            </a:r>
            <a:r>
              <a:rPr lang="hu-HU" sz="2800" u="sng" dirty="0" err="1" smtClean="0">
                <a:latin typeface="Times New Roman"/>
                <a:cs typeface="Times New Roman"/>
              </a:rPr>
              <a:t>Xampp</a:t>
            </a:r>
            <a:r>
              <a:rPr lang="hu-HU" sz="2800" u="sng" dirty="0" smtClean="0">
                <a:latin typeface="Times New Roman"/>
                <a:cs typeface="Times New Roman"/>
              </a:rPr>
              <a:t> SQL</a:t>
            </a:r>
            <a:r>
              <a:rPr lang="hu-HU" sz="2800" b="1" dirty="0" smtClean="0">
                <a:latin typeface="Times New Roman"/>
                <a:cs typeface="Times New Roman"/>
              </a:rPr>
              <a:t>.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ia számának hely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20</a:t>
            </a:fld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54" y="4156637"/>
            <a:ext cx="3147646" cy="1519696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8615625" y="5903522"/>
            <a:ext cx="259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https://commons.wikimedia.org/wiki/File:Sql_data_base_with_logo.png (2023.11.16 8:00)</a:t>
            </a:r>
          </a:p>
          <a:p>
            <a:endParaRPr lang="hu-HU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/>
          <a:srcRect b="5527"/>
          <a:stretch/>
        </p:blipFill>
        <p:spPr>
          <a:xfrm>
            <a:off x="1101671" y="4205345"/>
            <a:ext cx="4130448" cy="1123831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1487837" y="5903522"/>
            <a:ext cx="31151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hu-HU" sz="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hu.wikipedia.org/wiki/XAMPP 2024_02_15</a:t>
            </a:r>
            <a:r>
              <a:rPr lang="hu-HU" sz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_8:24:54</a:t>
            </a:r>
            <a:endParaRPr lang="hu-HU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63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657600" y="237019"/>
            <a:ext cx="3445062" cy="684321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Kép és adatforrása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199" y="1825625"/>
            <a:ext cx="7422397" cy="4351338"/>
          </a:xfrm>
        </p:spPr>
        <p:txBody>
          <a:bodyPr>
            <a:noAutofit/>
          </a:bodyPr>
          <a:lstStyle/>
          <a:p>
            <a:r>
              <a:rPr lang="hu-H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Kép forrás: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Gécziné Nagy Mária, Dr.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Hegyessy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Gábor: Gombák Zemplénből nem csak zemplénieknek (kiadó: Zempléni Gombász Egyesület) (2021)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Könyvhöz indított 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pályázat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Adatok forrás: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Gécziné Nagy Mária, Dr.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Hegyessy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Gábor: Gombák Zemplénből nem csak zemplénieknek (kiadó: Zempléni Gombász Egyesület) (2021)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Zempléni Gombász Egyesülettől fajlista</a:t>
            </a:r>
          </a:p>
          <a:p>
            <a:endParaRPr lang="hu-H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21</a:t>
            </a:fld>
            <a:endParaRPr lang="hu-HU"/>
          </a:p>
        </p:txBody>
      </p:sp>
      <p:sp>
        <p:nvSpPr>
          <p:cNvPr id="5" name="Szövegdoboz 4"/>
          <p:cNvSpPr txBox="1"/>
          <p:nvPr/>
        </p:nvSpPr>
        <p:spPr>
          <a:xfrm>
            <a:off x="8912611" y="6225545"/>
            <a:ext cx="2139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Erdei Gábor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l="8854" t="4609" r="9004" b="2580"/>
          <a:stretch/>
        </p:blipFill>
        <p:spPr>
          <a:xfrm>
            <a:off x="8166586" y="720207"/>
            <a:ext cx="3631225" cy="54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szerkezete 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felhasznalo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22</a:t>
            </a:fld>
            <a:endParaRPr lang="hu-HU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38200" y="3494773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hu-HU" altLang="hu-H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Kép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86" y="1885285"/>
            <a:ext cx="5169266" cy="441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szerkezete (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tervezet_turak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jelentkezok_turara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23</a:t>
            </a:fld>
            <a:endParaRPr lang="hu-HU"/>
          </a:p>
        </p:txBody>
      </p:sp>
      <p:pic>
        <p:nvPicPr>
          <p:cNvPr id="7" name="Tartalom helye 6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1"/>
          <a:stretch/>
        </p:blipFill>
        <p:spPr>
          <a:xfrm>
            <a:off x="6628538" y="2278251"/>
            <a:ext cx="4235775" cy="223171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/>
          <a:srcRect t="21111" r="4613"/>
          <a:stretch/>
        </p:blipFill>
        <p:spPr>
          <a:xfrm>
            <a:off x="6628538" y="4509961"/>
            <a:ext cx="4235775" cy="1162373"/>
          </a:xfrm>
          <a:prstGeom prst="rect">
            <a:avLst/>
          </a:prstGeom>
        </p:spPr>
      </p:pic>
      <p:pic>
        <p:nvPicPr>
          <p:cNvPr id="9" name="Kép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6" y="1547446"/>
            <a:ext cx="4486007" cy="47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szerkezete(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post_table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24</a:t>
            </a:fld>
            <a:endParaRPr lang="hu-HU"/>
          </a:p>
        </p:txBody>
      </p:sp>
      <p:pic>
        <p:nvPicPr>
          <p:cNvPr id="7" name="Kép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23" y="2048607"/>
            <a:ext cx="4870205" cy="42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2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012550" y="0"/>
            <a:ext cx="955729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Adatbázis szerkezete </a:t>
            </a:r>
            <a:r>
              <a:rPr lang="hu-H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hu-HU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zemplen_gomai</a:t>
            </a:r>
            <a:r>
              <a:rPr lang="hu-H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u-HU" sz="4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25</a:t>
            </a:fld>
            <a:endParaRPr lang="hu-HU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76" y="969105"/>
            <a:ext cx="3595663" cy="2508973"/>
          </a:xfrm>
          <a:prstGeom prst="rect">
            <a:avLst/>
          </a:prstGeom>
        </p:spPr>
      </p:pic>
      <p:pic>
        <p:nvPicPr>
          <p:cNvPr id="6" name="Tartalom helye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05"/>
          <a:stretch/>
        </p:blipFill>
        <p:spPr>
          <a:xfrm>
            <a:off x="1131376" y="3745452"/>
            <a:ext cx="3476838" cy="2501331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/>
          <a:srcRect r="1519" b="7652"/>
          <a:stretch/>
        </p:blipFill>
        <p:spPr>
          <a:xfrm>
            <a:off x="6403960" y="771960"/>
            <a:ext cx="3453719" cy="694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5"/>
          <a:srcRect l="6595" t="5220" r="1432"/>
          <a:stretch/>
        </p:blipFill>
        <p:spPr>
          <a:xfrm>
            <a:off x="6403959" y="1542531"/>
            <a:ext cx="3453719" cy="2156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6"/>
          <a:srcRect l="1468" r="1450" b="4378"/>
          <a:stretch/>
        </p:blipFill>
        <p:spPr>
          <a:xfrm>
            <a:off x="6403960" y="3906339"/>
            <a:ext cx="3486845" cy="27207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82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95134" y="344608"/>
            <a:ext cx="2702777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kapcsolatok</a:t>
            </a:r>
          </a:p>
        </p:txBody>
      </p:sp>
      <p:sp>
        <p:nvSpPr>
          <p:cNvPr id="48" name="Dia számának helye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26</a:t>
            </a:fld>
            <a:endParaRPr lang="hu-HU"/>
          </a:p>
        </p:txBody>
      </p:sp>
      <p:pic>
        <p:nvPicPr>
          <p:cNvPr id="6" name="Kép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" t="10714" r="3056" b="3061"/>
          <a:stretch/>
        </p:blipFill>
        <p:spPr bwMode="auto">
          <a:xfrm>
            <a:off x="4281855" y="1362807"/>
            <a:ext cx="6333197" cy="4385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Szögletes összekötő 7"/>
          <p:cNvCxnSpPr/>
          <p:nvPr/>
        </p:nvCxnSpPr>
        <p:spPr>
          <a:xfrm rot="16200000" flipH="1">
            <a:off x="6653579" y="3105884"/>
            <a:ext cx="2453056" cy="197827"/>
          </a:xfrm>
          <a:prstGeom prst="bentConnector3">
            <a:avLst>
              <a:gd name="adj1" fmla="val 99821"/>
            </a:avLst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zögletes összekötő 10"/>
          <p:cNvCxnSpPr/>
          <p:nvPr/>
        </p:nvCxnSpPr>
        <p:spPr>
          <a:xfrm flipV="1">
            <a:off x="7781194" y="1978270"/>
            <a:ext cx="197827" cy="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0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411915" y="174341"/>
            <a:ext cx="3237355" cy="1077229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Feltöltött táblák</a:t>
            </a:r>
          </a:p>
        </p:txBody>
      </p:sp>
      <p:sp>
        <p:nvSpPr>
          <p:cNvPr id="3" name="Dia számának hely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27</a:t>
            </a:fld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3" y="4728851"/>
            <a:ext cx="1784194" cy="2051824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4787039" y="731788"/>
            <a:ext cx="17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Tura_tabla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4980470" y="2467215"/>
            <a:ext cx="21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elhasznalo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7562607" y="4544185"/>
            <a:ext cx="158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Post_tabla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476770" y="4359519"/>
            <a:ext cx="329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Jelentkezés a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tura_tabla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Kép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07" y="1241761"/>
            <a:ext cx="11174878" cy="1243307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 rotWithShape="1">
          <a:blip r:embed="rId4"/>
          <a:srcRect t="15742" r="6593" b="10013"/>
          <a:stretch/>
        </p:blipFill>
        <p:spPr>
          <a:xfrm>
            <a:off x="4136658" y="5333158"/>
            <a:ext cx="6851898" cy="997860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46" y="2946617"/>
            <a:ext cx="11225139" cy="113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3054" y="326017"/>
            <a:ext cx="6726295" cy="1077229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Feltöltött 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táblák(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zemplen_gombai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u-HU" dirty="0"/>
          </a:p>
        </p:txBody>
      </p:sp>
      <p:sp>
        <p:nvSpPr>
          <p:cNvPr id="15" name="Dia számának hely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28</a:t>
            </a:fld>
            <a:endParaRPr lang="hu-HU"/>
          </a:p>
        </p:txBody>
      </p:sp>
      <p:sp>
        <p:nvSpPr>
          <p:cNvPr id="8" name="Szövegdoboz 7"/>
          <p:cNvSpPr txBox="1"/>
          <p:nvPr/>
        </p:nvSpPr>
        <p:spPr>
          <a:xfrm>
            <a:off x="8030784" y="4318428"/>
            <a:ext cx="35588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Forrás :Gécziné Nagy Mária, Hegyessy Gábor: Gombák Zemplénből nem csak zemplénieknek </a:t>
            </a:r>
            <a:r>
              <a:rPr lang="hu-HU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hu-HU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u-HU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sz="9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70" y="1446103"/>
            <a:ext cx="7603280" cy="1696116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3"/>
          <a:srcRect l="1716" t="29044" r="10573" b="26674"/>
          <a:stretch/>
        </p:blipFill>
        <p:spPr>
          <a:xfrm>
            <a:off x="427504" y="3427513"/>
            <a:ext cx="7603280" cy="1394957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4"/>
          <a:srcRect l="2504" t="27114" b="19165"/>
          <a:stretch/>
        </p:blipFill>
        <p:spPr>
          <a:xfrm>
            <a:off x="427504" y="5188427"/>
            <a:ext cx="10861052" cy="1371600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 rotWithShape="1">
          <a:blip r:embed="rId5"/>
          <a:srcRect l="30954" r="33205"/>
          <a:stretch/>
        </p:blipFill>
        <p:spPr>
          <a:xfrm>
            <a:off x="9012185" y="94859"/>
            <a:ext cx="2276371" cy="41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6770" y="401339"/>
            <a:ext cx="10883900" cy="1325563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Egyéb applikáció által megtudható információ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3900" cy="4351338"/>
          </a:xfrm>
        </p:spPr>
        <p:txBody>
          <a:bodyPr/>
          <a:lstStyle/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147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F80EB4-C694-2EE0-C04F-1026BBABA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375736-DB47-1DC7-4A8B-9288CD9CC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552"/>
            <a:ext cx="10515600" cy="636136"/>
          </a:xfrm>
        </p:spPr>
        <p:txBody>
          <a:bodyPr/>
          <a:lstStyle/>
          <a:p>
            <a:pPr algn="ctr"/>
            <a:r>
              <a:rPr lang="hu-HU" dirty="0">
                <a:latin typeface="Times New Roman"/>
                <a:cs typeface="Times New Roman"/>
              </a:rPr>
              <a:t>A CSAPATUNK</a:t>
            </a:r>
            <a:endParaRPr lang="hu-HU" dirty="0"/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56FAE0A8-6354-134C-847A-8C222C3BB0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500984"/>
              </p:ext>
            </p:extLst>
          </p:nvPr>
        </p:nvGraphicFramePr>
        <p:xfrm>
          <a:off x="1043214" y="988785"/>
          <a:ext cx="7104703" cy="4925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4703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492581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Tán Gergő </a:t>
                      </a:r>
                      <a:endParaRPr lang="hu-HU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Frontend fejlesztése </a:t>
                      </a:r>
                      <a:r>
                        <a:rPr lang="hu-HU" sz="1800" b="0" i="0" u="none" strike="noStrike" noProof="0" dirty="0" err="1">
                          <a:latin typeface="Calibri"/>
                        </a:rPr>
                        <a:t>Angular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keretrendszer alkalmazásával </a:t>
                      </a:r>
                      <a:endParaRPr lang="hu-HU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Design feladatok ellátása</a:t>
                      </a:r>
                      <a:endParaRPr lang="hu-HU" dirty="0"/>
                    </a:p>
                    <a:p>
                      <a:pPr lvl="0">
                        <a:buNone/>
                      </a:pPr>
                      <a:endParaRPr lang="hu-HU" dirty="0"/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3B864E-83D0-9DC7-932D-5FD4D2CD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3</a:t>
            </a:fld>
            <a:endParaRPr lang="hu-HU"/>
          </a:p>
        </p:txBody>
      </p:sp>
      <p:graphicFrame>
        <p:nvGraphicFramePr>
          <p:cNvPr id="10" name="Tartalom helye 6">
            <a:extLst>
              <a:ext uri="{FF2B5EF4-FFF2-40B4-BE49-F238E27FC236}">
                <a16:creationId xmlns:a16="http://schemas.microsoft.com/office/drawing/2014/main" id="{B6A2D8AF-C865-6BFF-2313-CEFA59BF4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398429"/>
              </p:ext>
            </p:extLst>
          </p:nvPr>
        </p:nvGraphicFramePr>
        <p:xfrm>
          <a:off x="8146142" y="979714"/>
          <a:ext cx="323116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1163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253092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dirty="0" err="1">
                          <a:latin typeface="Calibri"/>
                        </a:rPr>
                        <a:t>Klubert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Bálint </a:t>
                      </a:r>
                      <a:endParaRPr lang="hu-HU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Backend fejlesztése </a:t>
                      </a:r>
                      <a:r>
                        <a:rPr lang="hu-HU" sz="1800" b="0" i="0" u="none" strike="noStrike" noProof="0" dirty="0" err="1">
                          <a:latin typeface="Calibri"/>
                        </a:rPr>
                        <a:t>Node.Js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futtatókörnyezetben, Express.js keretrendszer alkalmazásával</a:t>
                      </a:r>
                      <a:endParaRPr lang="hu-HU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Csapatvezetői feladatok ellátása</a:t>
                      </a:r>
                    </a:p>
                    <a:p>
                      <a:pPr lvl="0">
                        <a:buNone/>
                      </a:pPr>
                      <a:endParaRPr lang="hu-HU" dirty="0"/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  <p:graphicFrame>
        <p:nvGraphicFramePr>
          <p:cNvPr id="12" name="Tartalom helye 6">
            <a:extLst>
              <a:ext uri="{FF2B5EF4-FFF2-40B4-BE49-F238E27FC236}">
                <a16:creationId xmlns:a16="http://schemas.microsoft.com/office/drawing/2014/main" id="{9154B44F-526E-6930-AA41-950650201C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6875747"/>
              </p:ext>
            </p:extLst>
          </p:nvPr>
        </p:nvGraphicFramePr>
        <p:xfrm>
          <a:off x="8146142" y="3528785"/>
          <a:ext cx="3231163" cy="2385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1163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238580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Erdei Gábor </a:t>
                      </a:r>
                      <a:endParaRPr lang="hu-HU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Adatbázis készítése az oldalhoz </a:t>
                      </a:r>
                      <a:r>
                        <a:rPr lang="hu-HU" sz="1800" b="0" i="0" u="none" strike="noStrike" noProof="0" dirty="0" err="1">
                          <a:latin typeface="Calibri"/>
                        </a:rPr>
                        <a:t>MySQL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alkalmazásával </a:t>
                      </a:r>
                      <a:endParaRPr lang="hu-HU" dirty="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Szakmai tapasztalat és vélemény nyújtása</a:t>
                      </a:r>
                      <a:endParaRPr lang="hu-HU" dirty="0"/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9458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016157" y="301123"/>
            <a:ext cx="8911687" cy="1280890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Gombamérgezés: Gyilkos galóca</a:t>
            </a:r>
          </a:p>
        </p:txBody>
      </p:sp>
      <p:sp>
        <p:nvSpPr>
          <p:cNvPr id="8" name="Dia számának hely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30</a:t>
            </a:fld>
            <a:endParaRPr lang="hu-HU"/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741" y="3774791"/>
            <a:ext cx="728526" cy="667815"/>
          </a:xfrm>
          <a:prstGeom prst="rect">
            <a:avLst/>
          </a:prstGeom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3743220"/>
            <a:ext cx="716383" cy="656684"/>
          </a:xfrm>
          <a:prstGeom prst="rect">
            <a:avLst/>
          </a:prstGeom>
        </p:spPr>
      </p:pic>
      <p:sp>
        <p:nvSpPr>
          <p:cNvPr id="19" name="Szalagnyíl lefelé 18"/>
          <p:cNvSpPr/>
          <p:nvPr/>
        </p:nvSpPr>
        <p:spPr>
          <a:xfrm>
            <a:off x="4662672" y="3757143"/>
            <a:ext cx="2584042" cy="856575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zalagnyíl lefelé 19"/>
          <p:cNvSpPr/>
          <p:nvPr/>
        </p:nvSpPr>
        <p:spPr>
          <a:xfrm rot="10800000">
            <a:off x="4665249" y="4752949"/>
            <a:ext cx="2447234" cy="911676"/>
          </a:xfrm>
          <a:prstGeom prst="curved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Kép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474" y="1310410"/>
            <a:ext cx="4584643" cy="2307502"/>
          </a:xfrm>
          <a:prstGeom prst="rect">
            <a:avLst/>
          </a:prstGeom>
        </p:spPr>
      </p:pic>
      <p:sp>
        <p:nvSpPr>
          <p:cNvPr id="22" name="Téglalap 21"/>
          <p:cNvSpPr/>
          <p:nvPr/>
        </p:nvSpPr>
        <p:spPr>
          <a:xfrm>
            <a:off x="259743" y="3155408"/>
            <a:ext cx="3612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https://hu.wikipedia.org/wiki/Gyilkos_gal%C3%B3ca#/media/F%C3%A1jl:2011-10-26_Amanita_phalloides_(Fr.)_Link_177883.jpg 2023.11.19</a:t>
            </a:r>
          </a:p>
        </p:txBody>
      </p:sp>
      <p:pic>
        <p:nvPicPr>
          <p:cNvPr id="23" name="Kép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40" y="1515740"/>
            <a:ext cx="1501621" cy="1545146"/>
          </a:xfrm>
          <a:prstGeom prst="rect">
            <a:avLst/>
          </a:prstGeom>
        </p:spPr>
      </p:pic>
      <p:pic>
        <p:nvPicPr>
          <p:cNvPr id="24" name="Kép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91" y="3722046"/>
            <a:ext cx="716383" cy="656684"/>
          </a:xfrm>
          <a:prstGeom prst="rect">
            <a:avLst/>
          </a:prstGeom>
        </p:spPr>
      </p:pic>
      <p:pic>
        <p:nvPicPr>
          <p:cNvPr id="25" name="Kép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461" y="3709406"/>
            <a:ext cx="716383" cy="656684"/>
          </a:xfrm>
          <a:prstGeom prst="rect">
            <a:avLst/>
          </a:prstGeom>
        </p:spPr>
      </p:pic>
      <p:pic>
        <p:nvPicPr>
          <p:cNvPr id="26" name="Kép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099" y="3785922"/>
            <a:ext cx="716383" cy="656684"/>
          </a:xfrm>
          <a:prstGeom prst="rect">
            <a:avLst/>
          </a:prstGeom>
        </p:spPr>
      </p:pic>
      <p:pic>
        <p:nvPicPr>
          <p:cNvPr id="27" name="Kép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04" y="3757143"/>
            <a:ext cx="716383" cy="656684"/>
          </a:xfrm>
          <a:prstGeom prst="rect">
            <a:avLst/>
          </a:prstGeom>
        </p:spPr>
      </p:pic>
      <p:sp>
        <p:nvSpPr>
          <p:cNvPr id="28" name="Szövegdoboz 27"/>
          <p:cNvSpPr txBox="1"/>
          <p:nvPr/>
        </p:nvSpPr>
        <p:spPr>
          <a:xfrm>
            <a:off x="155170" y="4555134"/>
            <a:ext cx="3614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Boszorkánytojás állapotban: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erdei szömörcsög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császárgalóca</a:t>
            </a:r>
          </a:p>
        </p:txBody>
      </p:sp>
      <p:sp>
        <p:nvSpPr>
          <p:cNvPr id="29" name="Szövegdoboz 28"/>
          <p:cNvSpPr txBox="1"/>
          <p:nvPr/>
        </p:nvSpPr>
        <p:spPr>
          <a:xfrm>
            <a:off x="7645973" y="4555134"/>
            <a:ext cx="4546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Bocskor és gallér nélkül, ami esős akár időben, vagy gondatlan szedés közben is leszakadhat: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erdei szömörcsög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császárgalóca</a:t>
            </a:r>
          </a:p>
        </p:txBody>
      </p:sp>
      <p:pic>
        <p:nvPicPr>
          <p:cNvPr id="30" name="Kép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418" y="1576448"/>
            <a:ext cx="1501621" cy="1545146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8456487" y="3288516"/>
            <a:ext cx="3147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https://hu.wikipedia.org/wiki/Gyilkos_gal%C3%B3ca#/media/F%C3%A1jl:2011-10-26_Amanita_phalloides_(Fr.)_Link_177883.jpg 2023.11.20 8:00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522" y="5191307"/>
            <a:ext cx="1943050" cy="1635135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871844" y="6574854"/>
            <a:ext cx="2962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http://www.miskolcigombasz.hu/fajlistank.php?PPE_SID=&amp;action=showKind&amp;langOrder=la&amp;caller=kindList&amp;kindId=483</a:t>
            </a:r>
            <a:r>
              <a:rPr lang="hu-HU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2023.11.20 8:00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10301516" y="2671471"/>
            <a:ext cx="201430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Erdei Gábor: </a:t>
            </a:r>
          </a:p>
          <a:p>
            <a:r>
              <a:rPr lang="hu-HU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Gyilkos Galóca 2023.11.12(Smaragd völgy)</a:t>
            </a:r>
          </a:p>
          <a:p>
            <a:endParaRPr lang="hu-H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8267" y="5150395"/>
            <a:ext cx="1400175" cy="1533525"/>
          </a:xfrm>
          <a:prstGeom prst="rect">
            <a:avLst/>
          </a:prstGeom>
        </p:spPr>
      </p:pic>
      <p:sp>
        <p:nvSpPr>
          <p:cNvPr id="31" name="Szövegdoboz 30"/>
          <p:cNvSpPr txBox="1"/>
          <p:nvPr/>
        </p:nvSpPr>
        <p:spPr>
          <a:xfrm>
            <a:off x="7499577" y="6247248"/>
            <a:ext cx="21586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Forrás :Gécziné Nagy Mária, Dr. </a:t>
            </a:r>
            <a:r>
              <a:rPr lang="hu-H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Hegyessy</a:t>
            </a:r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Gábor: Gombák Zemplénből nem csak zemplénieknek (kiadó: Zempléni Gombász Egyesület) (2021)111 .oldal</a:t>
            </a:r>
          </a:p>
          <a:p>
            <a:endParaRPr lang="hu-HU" sz="900" dirty="0"/>
          </a:p>
        </p:txBody>
      </p:sp>
    </p:spTree>
    <p:extLst>
      <p:ext uri="{BB962C8B-B14F-4D97-AF65-F5344CB8AC3E}">
        <p14:creationId xmlns:p14="http://schemas.microsoft.com/office/powerpoint/2010/main" val="704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Gombaszedés etikája szabályai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1213" y="1476074"/>
            <a:ext cx="3682139" cy="2748103"/>
          </a:xfrm>
          <a:prstGeom prst="rect">
            <a:avLst/>
          </a:prstGeom>
        </p:spPr>
      </p:pic>
      <p:sp>
        <p:nvSpPr>
          <p:cNvPr id="8" name="Dia számának hely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31</a:t>
            </a:fld>
            <a:endParaRPr lang="hu-HU"/>
          </a:p>
        </p:txBody>
      </p:sp>
      <p:sp>
        <p:nvSpPr>
          <p:cNvPr id="5" name="Szövegdoboz 4"/>
          <p:cNvSpPr txBox="1"/>
          <p:nvPr/>
        </p:nvSpPr>
        <p:spPr>
          <a:xfrm>
            <a:off x="1325574" y="1827538"/>
            <a:ext cx="5089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Gombát  kosárban érdemes szedni: </a:t>
            </a:r>
          </a:p>
          <a:p>
            <a:pPr algn="ctr"/>
            <a:r>
              <a:rPr lang="hu-HU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hu-HU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 kg/fő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7191213" y="4224177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https://en.wikipedia.org/wiki/Basket#/media/File:Edible_fungi_in_basket_2012_G1.jpg</a:t>
            </a:r>
            <a:r>
              <a:rPr lang="hu-H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2023.11.18 11:00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364" y="2658535"/>
            <a:ext cx="2125375" cy="3388097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2864443" y="6156295"/>
            <a:ext cx="13284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Erdei Gábor: 2 kg </a:t>
            </a:r>
            <a:r>
              <a:rPr lang="hu-HU" sz="700">
                <a:latin typeface="Times New Roman" panose="02020603050405020304" pitchFamily="18" charset="0"/>
                <a:cs typeface="Times New Roman" panose="02020603050405020304" pitchFamily="18" charset="0"/>
              </a:rPr>
              <a:t>súly iskola</a:t>
            </a:r>
            <a:endParaRPr lang="hu-HU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23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314338" y="516747"/>
            <a:ext cx="3563325" cy="1077229"/>
          </a:xfrm>
        </p:spPr>
        <p:txBody>
          <a:bodyPr/>
          <a:lstStyle/>
          <a:p>
            <a:pPr algn="ctr"/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Gombamérgezés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904" y="1633490"/>
            <a:ext cx="2954120" cy="1884905"/>
          </a:xfrm>
          <a:prstGeom prst="rect">
            <a:avLst/>
          </a:prstGeom>
        </p:spPr>
      </p:pic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32</a:t>
            </a:fld>
            <a:endParaRPr lang="hu-HU"/>
          </a:p>
        </p:txBody>
      </p:sp>
      <p:sp>
        <p:nvSpPr>
          <p:cNvPr id="5" name="Szövegdoboz 4"/>
          <p:cNvSpPr txBox="1"/>
          <p:nvPr/>
        </p:nvSpPr>
        <p:spPr>
          <a:xfrm>
            <a:off x="1994944" y="3497946"/>
            <a:ext cx="235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Ráncos Tintagomba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630" y="1383511"/>
            <a:ext cx="907801" cy="2077686"/>
          </a:xfrm>
          <a:prstGeom prst="rect">
            <a:avLst/>
          </a:prstGeom>
        </p:spPr>
      </p:pic>
      <p:sp>
        <p:nvSpPr>
          <p:cNvPr id="7" name="Jobbra nyíl 6"/>
          <p:cNvSpPr/>
          <p:nvPr/>
        </p:nvSpPr>
        <p:spPr>
          <a:xfrm>
            <a:off x="5196931" y="2333678"/>
            <a:ext cx="2115016" cy="769434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5115177" y="1808890"/>
            <a:ext cx="325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 nap fogyasztás után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089" y="4090381"/>
            <a:ext cx="2351097" cy="2233542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723" y="4308278"/>
            <a:ext cx="2571750" cy="2143125"/>
          </a:xfrm>
          <a:prstGeom prst="rect">
            <a:avLst/>
          </a:prstGeom>
        </p:spPr>
      </p:pic>
      <p:sp>
        <p:nvSpPr>
          <p:cNvPr id="12" name="Szövegdoboz 11"/>
          <p:cNvSpPr txBox="1"/>
          <p:nvPr/>
        </p:nvSpPr>
        <p:spPr>
          <a:xfrm>
            <a:off x="2200946" y="6373705"/>
            <a:ext cx="18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Légyölő galóca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8652326" y="6509375"/>
            <a:ext cx="184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Piruló galóca</a:t>
            </a:r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8609" y="4302280"/>
            <a:ext cx="622695" cy="570803"/>
          </a:xfrm>
          <a:prstGeom prst="rect">
            <a:avLst/>
          </a:prstGeom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535" y="1633490"/>
            <a:ext cx="716383" cy="656684"/>
          </a:xfrm>
          <a:prstGeom prst="rect">
            <a:avLst/>
          </a:prstGeom>
        </p:spPr>
      </p:pic>
      <p:sp>
        <p:nvSpPr>
          <p:cNvPr id="17" name="Szövegdoboz 16"/>
          <p:cNvSpPr txBox="1"/>
          <p:nvPr/>
        </p:nvSpPr>
        <p:spPr>
          <a:xfrm>
            <a:off x="8368477" y="3590279"/>
            <a:ext cx="24699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https://hu.wikipedia.org/wiki/F%C3%A1jl:Weizenbier.jpg</a:t>
            </a:r>
            <a:r>
              <a:rPr lang="hu-HU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2023 11 18</a:t>
            </a:r>
          </a:p>
        </p:txBody>
      </p:sp>
      <p:sp>
        <p:nvSpPr>
          <p:cNvPr id="18" name="Szövegdoboz 17"/>
          <p:cNvSpPr txBox="1"/>
          <p:nvPr/>
        </p:nvSpPr>
        <p:spPr>
          <a:xfrm>
            <a:off x="8907848" y="1027906"/>
            <a:ext cx="102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Alkohol</a:t>
            </a:r>
          </a:p>
        </p:txBody>
      </p:sp>
      <p:sp>
        <p:nvSpPr>
          <p:cNvPr id="19" name="Szalagnyíl lefelé 18"/>
          <p:cNvSpPr/>
          <p:nvPr/>
        </p:nvSpPr>
        <p:spPr>
          <a:xfrm>
            <a:off x="4467922" y="3622913"/>
            <a:ext cx="3256156" cy="125017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zalagnyíl lefelé 19"/>
          <p:cNvSpPr/>
          <p:nvPr/>
        </p:nvSpPr>
        <p:spPr>
          <a:xfrm rot="10800000">
            <a:off x="4310591" y="5201232"/>
            <a:ext cx="3256156" cy="1250170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27" y="3682612"/>
            <a:ext cx="1160088" cy="1193714"/>
          </a:xfrm>
          <a:prstGeom prst="rect">
            <a:avLst/>
          </a:prstGeom>
        </p:spPr>
      </p:pic>
      <p:sp>
        <p:nvSpPr>
          <p:cNvPr id="21" name="Szövegdoboz 20"/>
          <p:cNvSpPr txBox="1"/>
          <p:nvPr/>
        </p:nvSpPr>
        <p:spPr>
          <a:xfrm>
            <a:off x="10920349" y="4685203"/>
            <a:ext cx="12716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Forrás :Gécziné Nagy Mária, </a:t>
            </a:r>
            <a:r>
              <a:rPr lang="hu-H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Hegyessy</a:t>
            </a:r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Gábor: Gombák Zemplénből nem csak zemplénieknek (kiadó: Zempléni Gombász Egyesület) (2021) 115.oldal</a:t>
            </a:r>
          </a:p>
          <a:p>
            <a:endParaRPr lang="hu-HU" sz="900" dirty="0"/>
          </a:p>
        </p:txBody>
      </p:sp>
      <p:sp>
        <p:nvSpPr>
          <p:cNvPr id="22" name="Szövegdoboz 21"/>
          <p:cNvSpPr txBox="1"/>
          <p:nvPr/>
        </p:nvSpPr>
        <p:spPr>
          <a:xfrm>
            <a:off x="30810" y="4873083"/>
            <a:ext cx="15054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Forrás :Gécziné Nagy Mária, </a:t>
            </a:r>
            <a:r>
              <a:rPr lang="hu-H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Hegyessy</a:t>
            </a:r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Gábor: Gombák Zemplénből nem csak zemplénieknek (kiadó: Zempléni Gombász Egyesület) (2021) 112.oldal</a:t>
            </a:r>
          </a:p>
          <a:p>
            <a:endParaRPr lang="hu-HU" sz="900" dirty="0"/>
          </a:p>
        </p:txBody>
      </p:sp>
      <p:sp>
        <p:nvSpPr>
          <p:cNvPr id="23" name="Szövegdoboz 22"/>
          <p:cNvSpPr txBox="1"/>
          <p:nvPr/>
        </p:nvSpPr>
        <p:spPr>
          <a:xfrm>
            <a:off x="298686" y="1993556"/>
            <a:ext cx="12220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Forrás :Gécziné Nagy Mária, </a:t>
            </a:r>
            <a:r>
              <a:rPr lang="hu-H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Hegyessy</a:t>
            </a:r>
            <a:r>
              <a:rPr lang="hu-HU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Gábor: Gombák Zemplénből nem csak zemplénieknek (kiadó: Zempléni Gombász Egyesület) (2021) 134.oldal</a:t>
            </a:r>
          </a:p>
          <a:p>
            <a:endParaRPr lang="hu-HU" sz="900" dirty="0"/>
          </a:p>
        </p:txBody>
      </p:sp>
    </p:spTree>
    <p:extLst>
      <p:ext uri="{BB962C8B-B14F-4D97-AF65-F5344CB8AC3E}">
        <p14:creationId xmlns:p14="http://schemas.microsoft.com/office/powerpoint/2010/main" val="156587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Tévhitek</a:t>
            </a:r>
          </a:p>
        </p:txBody>
      </p:sp>
      <p:sp>
        <p:nvSpPr>
          <p:cNvPr id="13" name="Dia számának hely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33</a:t>
            </a:fld>
            <a:endParaRPr lang="hu-HU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09" y="1378192"/>
            <a:ext cx="2971059" cy="1837177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61" y="695102"/>
            <a:ext cx="2766011" cy="2507349"/>
          </a:xfrm>
          <a:prstGeom prst="rect">
            <a:avLst/>
          </a:prstGeom>
        </p:spPr>
      </p:pic>
      <p:sp>
        <p:nvSpPr>
          <p:cNvPr id="11" name="Jobbra nyíl 10"/>
          <p:cNvSpPr/>
          <p:nvPr/>
        </p:nvSpPr>
        <p:spPr>
          <a:xfrm rot="13824451">
            <a:off x="2604786" y="3589579"/>
            <a:ext cx="1339592" cy="7135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4486538" y="1465782"/>
            <a:ext cx="3206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Ehető a gomba, ha csiga meg kóstolta.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9150514" y="3216957"/>
            <a:ext cx="11233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https://en.wikipedia.org/wiki/Basket#/media/File:Contemporary_bamboo_baskets_of_Bangladesh_(01).jpg</a:t>
            </a:r>
            <a:r>
              <a:rPr lang="hu-H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2023.11.18.1200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1496094" y="3215369"/>
            <a:ext cx="1737487" cy="3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https://hu.wikipedia.org/wiki/%C3%89ticsiga#/media/F%C3%A1jl:Helix_pomatia_(Dourbes).jpg</a:t>
            </a:r>
            <a:r>
              <a:rPr lang="hu-HU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 11 18 12:00</a:t>
            </a:r>
          </a:p>
        </p:txBody>
      </p:sp>
      <p:sp>
        <p:nvSpPr>
          <p:cNvPr id="22" name="Jobbra nyíl 21"/>
          <p:cNvSpPr/>
          <p:nvPr/>
        </p:nvSpPr>
        <p:spPr>
          <a:xfrm rot="19080319">
            <a:off x="7655055" y="3531436"/>
            <a:ext cx="1339592" cy="713581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001" y="3888612"/>
            <a:ext cx="3690660" cy="2803358"/>
          </a:xfrm>
          <a:prstGeom prst="rect">
            <a:avLst/>
          </a:prstGeom>
        </p:spPr>
      </p:pic>
      <p:sp>
        <p:nvSpPr>
          <p:cNvPr id="23" name="Szövegdoboz 22"/>
          <p:cNvSpPr txBox="1"/>
          <p:nvPr/>
        </p:nvSpPr>
        <p:spPr>
          <a:xfrm>
            <a:off x="4310331" y="3570642"/>
            <a:ext cx="355886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Forrás :Gécziné Nagy Mária, </a:t>
            </a:r>
            <a:r>
              <a:rPr lang="hu-HU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hu-HU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Hegyessy</a:t>
            </a:r>
            <a:r>
              <a:rPr lang="hu-HU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Gábor: Gombák Zemplénből nem csak zemplénieknek (kiadó: Zempléni Gombász Egyesület) (2021) 114.oldal</a:t>
            </a:r>
          </a:p>
          <a:p>
            <a:endParaRPr lang="hu-HU" sz="700" dirty="0"/>
          </a:p>
        </p:txBody>
      </p:sp>
    </p:spTree>
    <p:extLst>
      <p:ext uri="{BB962C8B-B14F-4D97-AF65-F5344CB8AC3E}">
        <p14:creationId xmlns:p14="http://schemas.microsoft.com/office/powerpoint/2010/main" val="11216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31093" y="1084881"/>
            <a:ext cx="9329814" cy="1077229"/>
          </a:xfrm>
        </p:spPr>
        <p:txBody>
          <a:bodyPr>
            <a:noAutofit/>
          </a:bodyPr>
          <a:lstStyle/>
          <a:p>
            <a:pPr algn="ctr"/>
            <a:r>
              <a:rPr lang="hu-HU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Köszönjük a figyelmet!</a:t>
            </a:r>
            <a:endParaRPr lang="hu-HU" sz="720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07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4240CC-95FB-83E3-AB0A-1F25768D2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DABAC-7FE9-2753-BAAF-0242FAC0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64" y="165553"/>
            <a:ext cx="9889672" cy="1044349"/>
          </a:xfrm>
        </p:spPr>
        <p:txBody>
          <a:bodyPr/>
          <a:lstStyle/>
          <a:p>
            <a:pPr algn="ctr"/>
            <a:r>
              <a:rPr lang="hu-HU" dirty="0">
                <a:latin typeface="Times New Roman"/>
                <a:cs typeface="Times New Roman"/>
              </a:rPr>
              <a:t>A CSAPATUNK</a:t>
            </a:r>
            <a:endParaRPr lang="hu-HU" dirty="0"/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2AE41F45-A355-4FB2-8EC8-9AA178FE7B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046820"/>
              </p:ext>
            </p:extLst>
          </p:nvPr>
        </p:nvGraphicFramePr>
        <p:xfrm>
          <a:off x="8173356" y="1306286"/>
          <a:ext cx="3213019" cy="2222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019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222250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Tán Gergő </a:t>
                      </a:r>
                      <a:endParaRPr lang="hu-HU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Frontend fejlesztése </a:t>
                      </a:r>
                      <a:r>
                        <a:rPr lang="hu-HU" sz="1800" b="0" i="0" u="none" strike="noStrike" noProof="0" err="1">
                          <a:latin typeface="Calibri"/>
                        </a:rPr>
                        <a:t>Angular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keretrendszer alkalmazásával </a:t>
                      </a:r>
                      <a:endParaRPr lang="hu-HU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Design feladatok ellátása</a:t>
                      </a:r>
                      <a:endParaRPr lang="hu-HU" dirty="0"/>
                    </a:p>
                    <a:p>
                      <a:pPr lvl="0">
                        <a:buNone/>
                      </a:pPr>
                      <a:endParaRPr lang="hu-HU" dirty="0"/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1C2897A-A44A-8836-793D-9A9C2CF5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4</a:t>
            </a:fld>
            <a:endParaRPr lang="hu-HU"/>
          </a:p>
        </p:txBody>
      </p:sp>
      <p:graphicFrame>
        <p:nvGraphicFramePr>
          <p:cNvPr id="10" name="Tartalom helye 6">
            <a:extLst>
              <a:ext uri="{FF2B5EF4-FFF2-40B4-BE49-F238E27FC236}">
                <a16:creationId xmlns:a16="http://schemas.microsoft.com/office/drawing/2014/main" id="{BF21EC15-120E-1FAC-F9BE-182E174666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567780"/>
              </p:ext>
            </p:extLst>
          </p:nvPr>
        </p:nvGraphicFramePr>
        <p:xfrm>
          <a:off x="8182428" y="3528785"/>
          <a:ext cx="320394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3947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244021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err="1">
                          <a:latin typeface="Calibri"/>
                        </a:rPr>
                        <a:t>Klubert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Bálint </a:t>
                      </a:r>
                      <a:endParaRPr lang="hu-HU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Backend fejlesztése </a:t>
                      </a:r>
                      <a:r>
                        <a:rPr lang="hu-HU" sz="1800" b="0" i="0" u="none" strike="noStrike" noProof="0" err="1">
                          <a:latin typeface="Calibri"/>
                        </a:rPr>
                        <a:t>Node.Js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futtatókörnyezetben, Express.js keretrendszer alkalmazásával</a:t>
                      </a:r>
                      <a:endParaRPr lang="hu-HU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Csapatvezetői feladatok ellátása</a:t>
                      </a:r>
                    </a:p>
                    <a:p>
                      <a:pPr lvl="0">
                        <a:buNone/>
                      </a:pPr>
                      <a:endParaRPr lang="hu-HU" dirty="0"/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  <p:graphicFrame>
        <p:nvGraphicFramePr>
          <p:cNvPr id="12" name="Tartalom helye 6">
            <a:extLst>
              <a:ext uri="{FF2B5EF4-FFF2-40B4-BE49-F238E27FC236}">
                <a16:creationId xmlns:a16="http://schemas.microsoft.com/office/drawing/2014/main" id="{E70E3679-B2B6-AD67-B32B-5F1DC160D9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105281"/>
              </p:ext>
            </p:extLst>
          </p:nvPr>
        </p:nvGraphicFramePr>
        <p:xfrm>
          <a:off x="1079500" y="1306285"/>
          <a:ext cx="7113774" cy="476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3774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47625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Erdei Gábor </a:t>
                      </a:r>
                      <a:endParaRPr lang="hu-HU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Adatbázis készítése az oldalhoz </a:t>
                      </a:r>
                      <a:r>
                        <a:rPr lang="hu-HU" sz="1800" b="0" i="0" u="none" strike="noStrike" noProof="0" dirty="0" err="1">
                          <a:latin typeface="Calibri"/>
                        </a:rPr>
                        <a:t>MySQL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alkalmazásával </a:t>
                      </a:r>
                      <a:endParaRPr lang="hu-HU" dirty="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Szakmai tapasztalat és vélemény nyújtása</a:t>
                      </a:r>
                      <a:endParaRPr lang="hu-HU" dirty="0"/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6859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82147A-7973-25CF-6482-914E66036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5F2B67-E61D-20F2-1C62-20C3DBC4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553"/>
            <a:ext cx="10515600" cy="1044349"/>
          </a:xfrm>
        </p:spPr>
        <p:txBody>
          <a:bodyPr/>
          <a:lstStyle/>
          <a:p>
            <a:pPr algn="ctr"/>
            <a:r>
              <a:rPr lang="hu-HU" dirty="0">
                <a:latin typeface="Times New Roman"/>
                <a:cs typeface="Times New Roman"/>
              </a:rPr>
              <a:t>A CSAPATUNK</a:t>
            </a:r>
            <a:endParaRPr lang="hu-HU" dirty="0"/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C978F228-FB09-9949-E003-BF844AFF92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54910"/>
              </p:ext>
            </p:extLst>
          </p:nvPr>
        </p:nvGraphicFramePr>
        <p:xfrm>
          <a:off x="8173356" y="1306286"/>
          <a:ext cx="3194876" cy="2222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76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222250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Tán Gergő </a:t>
                      </a:r>
                      <a:endParaRPr lang="hu-HU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Frontend fejlesztése </a:t>
                      </a:r>
                      <a:r>
                        <a:rPr lang="hu-HU" sz="1800" b="0" i="0" u="none" strike="noStrike" noProof="0" err="1">
                          <a:latin typeface="Calibri"/>
                        </a:rPr>
                        <a:t>Angular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keretrendszer alkalmazásával </a:t>
                      </a:r>
                      <a:endParaRPr lang="hu-HU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Design feladatok ellátása</a:t>
                      </a:r>
                      <a:endParaRPr lang="hu-HU" dirty="0"/>
                    </a:p>
                    <a:p>
                      <a:pPr lvl="0">
                        <a:buNone/>
                      </a:pPr>
                      <a:endParaRPr lang="hu-HU" dirty="0"/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179E70-3335-B3A4-73AC-F80F36C44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5</a:t>
            </a:fld>
            <a:endParaRPr lang="hu-HU"/>
          </a:p>
        </p:txBody>
      </p:sp>
      <p:graphicFrame>
        <p:nvGraphicFramePr>
          <p:cNvPr id="10" name="Tartalom helye 6">
            <a:extLst>
              <a:ext uri="{FF2B5EF4-FFF2-40B4-BE49-F238E27FC236}">
                <a16:creationId xmlns:a16="http://schemas.microsoft.com/office/drawing/2014/main" id="{165D3BA6-0D20-F490-17AD-38F35B2152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55598"/>
              </p:ext>
            </p:extLst>
          </p:nvPr>
        </p:nvGraphicFramePr>
        <p:xfrm>
          <a:off x="1034142" y="1306285"/>
          <a:ext cx="7150061" cy="4598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0061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459875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err="1">
                          <a:latin typeface="Calibri"/>
                        </a:rPr>
                        <a:t>Klubert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Bálint </a:t>
                      </a:r>
                      <a:endParaRPr lang="hu-HU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Backend fejlesztése </a:t>
                      </a:r>
                      <a:r>
                        <a:rPr lang="hu-HU" sz="1800" b="0" i="0" u="none" strike="noStrike" noProof="0" err="1">
                          <a:latin typeface="Calibri"/>
                        </a:rPr>
                        <a:t>Node.Js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futtatókörnyezetben, Express.js keretrendszer alkalmazásával</a:t>
                      </a:r>
                      <a:endParaRPr lang="hu-HU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Csapatvezetői feladatok ellátása</a:t>
                      </a:r>
                    </a:p>
                    <a:p>
                      <a:pPr lvl="0">
                        <a:buNone/>
                      </a:pPr>
                      <a:endParaRPr lang="hu-HU" dirty="0"/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  <p:graphicFrame>
        <p:nvGraphicFramePr>
          <p:cNvPr id="12" name="Tartalom helye 6">
            <a:extLst>
              <a:ext uri="{FF2B5EF4-FFF2-40B4-BE49-F238E27FC236}">
                <a16:creationId xmlns:a16="http://schemas.microsoft.com/office/drawing/2014/main" id="{807B7BD8-34A5-BBE4-8040-FAF628614A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78194"/>
              </p:ext>
            </p:extLst>
          </p:nvPr>
        </p:nvGraphicFramePr>
        <p:xfrm>
          <a:off x="8200571" y="3528785"/>
          <a:ext cx="3158589" cy="2385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8589">
                  <a:extLst>
                    <a:ext uri="{9D8B030D-6E8A-4147-A177-3AD203B41FA5}">
                      <a16:colId xmlns:a16="http://schemas.microsoft.com/office/drawing/2014/main" val="2602689444"/>
                    </a:ext>
                  </a:extLst>
                </a:gridCol>
              </a:tblGrid>
              <a:tr h="238580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Erdei Gábor </a:t>
                      </a:r>
                      <a:endParaRPr lang="hu-HU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Adatbázis készítése az oldalhoz </a:t>
                      </a:r>
                      <a:r>
                        <a:rPr lang="hu-HU" sz="1800" b="0" i="0" u="none" strike="noStrike" noProof="0" dirty="0" err="1">
                          <a:latin typeface="Calibri"/>
                        </a:rPr>
                        <a:t>MySQL</a:t>
                      </a:r>
                      <a:r>
                        <a:rPr lang="hu-HU" sz="1800" b="0" i="0" u="none" strike="noStrike" noProof="0" dirty="0">
                          <a:latin typeface="Calibri"/>
                        </a:rPr>
                        <a:t> alkalmazásával </a:t>
                      </a:r>
                      <a:endParaRPr lang="hu-HU" dirty="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hu-HU" sz="1800" b="0" i="0" u="none" strike="noStrike" noProof="0" dirty="0">
                          <a:latin typeface="Calibri"/>
                        </a:rPr>
                        <a:t>Szakmai tapasztalat és vélemény nyújtása</a:t>
                      </a:r>
                      <a:endParaRPr lang="hu-HU" dirty="0"/>
                    </a:p>
                  </a:txBody>
                  <a:tcPr>
                    <a:solidFill>
                      <a:srgbClr val="128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3433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rajz, rajzfilm, Grafika látható&#10;&#10;Automatikusan generált leírás">
            <a:extLst>
              <a:ext uri="{FF2B5EF4-FFF2-40B4-BE49-F238E27FC236}">
                <a16:creationId xmlns:a16="http://schemas.microsoft.com/office/drawing/2014/main" id="{311EA980-BEAE-AB58-D31A-6BF63AC51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582"/>
          <a:stretch/>
        </p:blipFill>
        <p:spPr>
          <a:xfrm>
            <a:off x="643467" y="643482"/>
            <a:ext cx="10905066" cy="55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5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7B175B-68EB-BBFF-03C7-318F2106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5" y="158945"/>
            <a:ext cx="7958331" cy="1077229"/>
          </a:xfrm>
        </p:spPr>
        <p:txBody>
          <a:bodyPr/>
          <a:lstStyle/>
          <a:p>
            <a:pPr algn="ctr"/>
            <a:r>
              <a:rPr lang="hu-HU" dirty="0">
                <a:cs typeface="Arial"/>
              </a:rPr>
              <a:t>Mi a </a:t>
            </a:r>
            <a:r>
              <a:rPr lang="hu-HU" dirty="0" err="1">
                <a:cs typeface="Arial"/>
              </a:rPr>
              <a:t>MushoomTour</a:t>
            </a:r>
            <a:r>
              <a:rPr lang="hu-HU" dirty="0">
                <a:cs typeface="Arial"/>
              </a:rPr>
              <a:t>, mire jó?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469B78-BEBC-571D-159E-A0F0D8C5D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741" y="2052116"/>
            <a:ext cx="8286398" cy="3997828"/>
          </a:xfrm>
        </p:spPr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94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880FC7-62A2-0498-EB2E-94B9894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907" y="294723"/>
            <a:ext cx="6670186" cy="6599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4400" dirty="0">
                <a:cs typeface="Arial"/>
              </a:rPr>
              <a:t>A </a:t>
            </a:r>
            <a:r>
              <a:rPr lang="hu-HU" sz="4400" dirty="0" err="1">
                <a:cs typeface="Arial"/>
              </a:rPr>
              <a:t>MushroomTour</a:t>
            </a:r>
            <a:r>
              <a:rPr lang="hu-HU" sz="4400" dirty="0">
                <a:cs typeface="Arial"/>
              </a:rPr>
              <a:t> Funkciói</a:t>
            </a:r>
          </a:p>
        </p:txBody>
      </p:sp>
      <p:pic>
        <p:nvPicPr>
          <p:cNvPr id="4" name="Tartalom helye 3" descr="A képen szöveg, rajz, rajzfilm, Grafika látható&#10;&#10;Automatikusan generált leírás">
            <a:extLst>
              <a:ext uri="{FF2B5EF4-FFF2-40B4-BE49-F238E27FC236}">
                <a16:creationId xmlns:a16="http://schemas.microsoft.com/office/drawing/2014/main" id="{9524E570-E1ED-EE19-7D1B-9EA4A49DC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9778" y="1879466"/>
            <a:ext cx="4901353" cy="27654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26843F99-B3A4-184D-A8E3-45E6E11B4B1A}"/>
              </a:ext>
            </a:extLst>
          </p:cNvPr>
          <p:cNvSpPr/>
          <p:nvPr/>
        </p:nvSpPr>
        <p:spPr>
          <a:xfrm>
            <a:off x="6150882" y="4775645"/>
            <a:ext cx="404518" cy="90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76C60E49-FD70-F172-CD40-86F3BD9D98ED}"/>
              </a:ext>
            </a:extLst>
          </p:cNvPr>
          <p:cNvSpPr/>
          <p:nvPr/>
        </p:nvSpPr>
        <p:spPr>
          <a:xfrm rot="5400000">
            <a:off x="6291993" y="4653683"/>
            <a:ext cx="123305" cy="2145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6BF17616-C8F4-FF3A-178C-E36A6D602114}"/>
              </a:ext>
            </a:extLst>
          </p:cNvPr>
          <p:cNvSpPr/>
          <p:nvPr/>
        </p:nvSpPr>
        <p:spPr>
          <a:xfrm>
            <a:off x="2761526" y="1729998"/>
            <a:ext cx="680357" cy="680356"/>
          </a:xfrm>
          <a:prstGeom prst="ellipse">
            <a:avLst/>
          </a:prstGeom>
          <a:solidFill>
            <a:srgbClr val="0E9E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 descr="A képen vázlat látható&#10;&#10;Automatikusan generált leírás">
            <a:extLst>
              <a:ext uri="{FF2B5EF4-FFF2-40B4-BE49-F238E27FC236}">
                <a16:creationId xmlns:a16="http://schemas.microsoft.com/office/drawing/2014/main" id="{65846163-5C54-B9D6-A7A3-4FF54291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54" y="1755624"/>
            <a:ext cx="638175" cy="638175"/>
          </a:xfrm>
          <a:prstGeom prst="rect">
            <a:avLst/>
          </a:prstGeom>
        </p:spPr>
      </p:pic>
      <p:sp>
        <p:nvSpPr>
          <p:cNvPr id="11" name="Ellipszis 10">
            <a:extLst>
              <a:ext uri="{FF2B5EF4-FFF2-40B4-BE49-F238E27FC236}">
                <a16:creationId xmlns:a16="http://schemas.microsoft.com/office/drawing/2014/main" id="{D86B79A3-5306-06E4-3E75-CF196685EF31}"/>
              </a:ext>
            </a:extLst>
          </p:cNvPr>
          <p:cNvSpPr/>
          <p:nvPr/>
        </p:nvSpPr>
        <p:spPr>
          <a:xfrm>
            <a:off x="2761525" y="2963712"/>
            <a:ext cx="680357" cy="680356"/>
          </a:xfrm>
          <a:prstGeom prst="ellipse">
            <a:avLst/>
          </a:prstGeom>
          <a:solidFill>
            <a:srgbClr val="0E9E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7E71811B-3701-18E0-935B-694A541A4704}"/>
              </a:ext>
            </a:extLst>
          </p:cNvPr>
          <p:cNvSpPr/>
          <p:nvPr/>
        </p:nvSpPr>
        <p:spPr>
          <a:xfrm>
            <a:off x="2725240" y="4206498"/>
            <a:ext cx="680357" cy="680356"/>
          </a:xfrm>
          <a:prstGeom prst="ellipse">
            <a:avLst/>
          </a:prstGeom>
          <a:solidFill>
            <a:srgbClr val="0E9E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7F029A35-E51D-ACEB-1BDF-6EEE8E8A8E53}"/>
              </a:ext>
            </a:extLst>
          </p:cNvPr>
          <p:cNvSpPr/>
          <p:nvPr/>
        </p:nvSpPr>
        <p:spPr>
          <a:xfrm>
            <a:off x="9247597" y="2437568"/>
            <a:ext cx="680357" cy="680356"/>
          </a:xfrm>
          <a:prstGeom prst="ellipse">
            <a:avLst/>
          </a:prstGeom>
          <a:solidFill>
            <a:srgbClr val="0E9E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62239D96-1910-D5DA-206B-70950DC36101}"/>
              </a:ext>
            </a:extLst>
          </p:cNvPr>
          <p:cNvSpPr/>
          <p:nvPr/>
        </p:nvSpPr>
        <p:spPr>
          <a:xfrm>
            <a:off x="9247596" y="3671282"/>
            <a:ext cx="680357" cy="680356"/>
          </a:xfrm>
          <a:prstGeom prst="ellipse">
            <a:avLst/>
          </a:prstGeom>
          <a:solidFill>
            <a:srgbClr val="0E9E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8" name="Kép 17" descr="A képen Grafika, embléma, szimbólum, fehér látható&#10;&#10;Automatikusan generált leírás">
            <a:extLst>
              <a:ext uri="{FF2B5EF4-FFF2-40B4-BE49-F238E27FC236}">
                <a16:creationId xmlns:a16="http://schemas.microsoft.com/office/drawing/2014/main" id="{15940083-130B-F65B-23FE-C14C905E0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956" y="3018140"/>
            <a:ext cx="571501" cy="571501"/>
          </a:xfrm>
          <a:prstGeom prst="rect">
            <a:avLst/>
          </a:prstGeom>
        </p:spPr>
      </p:pic>
      <p:pic>
        <p:nvPicPr>
          <p:cNvPr id="20" name="Kép 19" descr="A képen művészet, vázlat, Szimmetria, szimbólum látható&#10;&#10;Automatikusan generált leírás">
            <a:extLst>
              <a:ext uri="{FF2B5EF4-FFF2-40B4-BE49-F238E27FC236}">
                <a16:creationId xmlns:a16="http://schemas.microsoft.com/office/drawing/2014/main" id="{83542628-69AC-7727-03F4-26AA4DABD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788741" y="4279068"/>
            <a:ext cx="553358" cy="544288"/>
          </a:xfrm>
          <a:prstGeom prst="rect">
            <a:avLst/>
          </a:prstGeom>
        </p:spPr>
      </p:pic>
      <p:pic>
        <p:nvPicPr>
          <p:cNvPr id="22" name="Kép 21" descr="A képen Grafika, szimbólum, Grafikus tervezés, kör látható&#10;&#10;Automatikusan generált leírás">
            <a:extLst>
              <a:ext uri="{FF2B5EF4-FFF2-40B4-BE49-F238E27FC236}">
                <a16:creationId xmlns:a16="http://schemas.microsoft.com/office/drawing/2014/main" id="{338D9E1B-0CF5-476D-A5B4-ED434C453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1290" y="2411263"/>
            <a:ext cx="723902" cy="723903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479C48BF-5267-1016-2A6F-7B493B6D4102}"/>
              </a:ext>
            </a:extLst>
          </p:cNvPr>
          <p:cNvSpPr txBox="1"/>
          <p:nvPr/>
        </p:nvSpPr>
        <p:spPr>
          <a:xfrm>
            <a:off x="1264741" y="1884212"/>
            <a:ext cx="1500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cs typeface="Arial"/>
              </a:rPr>
              <a:t>Egyéni profil</a:t>
            </a:r>
            <a:endParaRPr lang="hu-HU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D1358B1-A093-2BD4-AEF1-74AB2ECD5E59}"/>
              </a:ext>
            </a:extLst>
          </p:cNvPr>
          <p:cNvSpPr txBox="1"/>
          <p:nvPr/>
        </p:nvSpPr>
        <p:spPr>
          <a:xfrm>
            <a:off x="983527" y="2999995"/>
            <a:ext cx="17816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cs typeface="Arial"/>
              </a:rPr>
              <a:t>Túraszervezés, jelentkezés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287ABA33-59C1-EE2C-3BF9-258EAF76869C}"/>
              </a:ext>
            </a:extLst>
          </p:cNvPr>
          <p:cNvSpPr txBox="1"/>
          <p:nvPr/>
        </p:nvSpPr>
        <p:spPr>
          <a:xfrm>
            <a:off x="1228455" y="4360711"/>
            <a:ext cx="1500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cs typeface="Arial"/>
              </a:rPr>
              <a:t>Enciklopédia</a:t>
            </a:r>
            <a:endParaRPr lang="hu-HU" dirty="0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FA587980-97DD-E9A4-47B2-53AC445BCDCD}"/>
              </a:ext>
            </a:extLst>
          </p:cNvPr>
          <p:cNvSpPr txBox="1"/>
          <p:nvPr/>
        </p:nvSpPr>
        <p:spPr>
          <a:xfrm>
            <a:off x="9946097" y="2555497"/>
            <a:ext cx="1500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cs typeface="Arial"/>
              </a:rPr>
              <a:t>Térkép</a:t>
            </a:r>
            <a:endParaRPr lang="hu-HU" dirty="0"/>
          </a:p>
        </p:txBody>
      </p:sp>
      <p:pic>
        <p:nvPicPr>
          <p:cNvPr id="28" name="Kép 27" descr="A képen embléma, szimbólum, Betűtípus, Grafika látható&#10;&#10;Automatikusan generált leírás">
            <a:extLst>
              <a:ext uri="{FF2B5EF4-FFF2-40B4-BE49-F238E27FC236}">
                <a16:creationId xmlns:a16="http://schemas.microsoft.com/office/drawing/2014/main" id="{62941577-8B3A-3017-7A39-D299318E9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597" y="3698497"/>
            <a:ext cx="725716" cy="725716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0EE1BE3F-C59F-2BE5-E694-129AB6758220}"/>
              </a:ext>
            </a:extLst>
          </p:cNvPr>
          <p:cNvSpPr txBox="1"/>
          <p:nvPr/>
        </p:nvSpPr>
        <p:spPr>
          <a:xfrm>
            <a:off x="9973310" y="3798282"/>
            <a:ext cx="1500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>
                <a:cs typeface="Arial"/>
              </a:rPr>
              <a:t>Fórum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1696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Tán Gergő :Frontend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156DD-C6DD-4D75-AC4D-466A6F03F08D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773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2. egyéni séma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46822E"/>
      </a:accent1>
      <a:accent2>
        <a:srgbClr val="224116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942</TotalTime>
  <Words>673</Words>
  <Application>Microsoft Office PowerPoint</Application>
  <PresentationFormat>Szélesvásznú</PresentationFormat>
  <Paragraphs>182</Paragraphs>
  <Slides>34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MS Shell Dlg 2</vt:lpstr>
      <vt:lpstr>Times New Roman</vt:lpstr>
      <vt:lpstr>Wingdings</vt:lpstr>
      <vt:lpstr>Wingdings 3</vt:lpstr>
      <vt:lpstr>Madison</vt:lpstr>
      <vt:lpstr>PowerPoint-bemutató</vt:lpstr>
      <vt:lpstr>A CSAPATUNK</vt:lpstr>
      <vt:lpstr>A CSAPATUNK</vt:lpstr>
      <vt:lpstr>A CSAPATUNK</vt:lpstr>
      <vt:lpstr>A CSAPATUNK</vt:lpstr>
      <vt:lpstr>PowerPoint-bemutató</vt:lpstr>
      <vt:lpstr>Mi a MushoomTour, mire jó?</vt:lpstr>
      <vt:lpstr>A MushroomTour Funkciói</vt:lpstr>
      <vt:lpstr> Tán Gergő :Frontend</vt:lpstr>
      <vt:lpstr>Webapp</vt:lpstr>
      <vt:lpstr>PowerPoint-bemutató</vt:lpstr>
      <vt:lpstr>PowerPoint-bemutató</vt:lpstr>
      <vt:lpstr>Kódrészletek</vt:lpstr>
      <vt:lpstr>PowerPoint-bemutató</vt:lpstr>
      <vt:lpstr>Klubert Bálint: Backend</vt:lpstr>
      <vt:lpstr>PowerPoint-bemutató</vt:lpstr>
      <vt:lpstr>PowerPoint-bemutató</vt:lpstr>
      <vt:lpstr>PowerPoint-bemutató</vt:lpstr>
      <vt:lpstr>Erdei Gábor: Adatbázis</vt:lpstr>
      <vt:lpstr>Felhasznált szoftverek</vt:lpstr>
      <vt:lpstr>Kép és adatforrása</vt:lpstr>
      <vt:lpstr>Adatbázis szerkezete (felhasznalo)</vt:lpstr>
      <vt:lpstr>Adatbázis szerkezete (tervezet_turak/ jelentkezok_turara)</vt:lpstr>
      <vt:lpstr>Adatbázis szerkezete(post_table)</vt:lpstr>
      <vt:lpstr>PowerPoint-bemutató</vt:lpstr>
      <vt:lpstr>Adatbázis kapcsolatok</vt:lpstr>
      <vt:lpstr>Feltöltött táblák</vt:lpstr>
      <vt:lpstr>Feltöltött táblák(zemplen_gombai)</vt:lpstr>
      <vt:lpstr>Egyéb applikáció által megtudható információ</vt:lpstr>
      <vt:lpstr>Gombamérgezés: Gyilkos galóca</vt:lpstr>
      <vt:lpstr>Gombaszedés etikája szabályai</vt:lpstr>
      <vt:lpstr>Gombamérgezés</vt:lpstr>
      <vt:lpstr>Tévhitek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Zemplén _ehető_gombái_adatbázis</dc:title>
  <dc:creator>Erdei Gábor</dc:creator>
  <cp:lastModifiedBy>Erdei Gábor</cp:lastModifiedBy>
  <cp:revision>539</cp:revision>
  <dcterms:created xsi:type="dcterms:W3CDTF">2023-11-15T06:48:55Z</dcterms:created>
  <dcterms:modified xsi:type="dcterms:W3CDTF">2024-03-13T09:22:37Z</dcterms:modified>
</cp:coreProperties>
</file>